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1" r:id="rId3"/>
    <p:sldId id="262" r:id="rId4"/>
    <p:sldId id="263" r:id="rId5"/>
    <p:sldId id="265" r:id="rId6"/>
    <p:sldId id="264" r:id="rId7"/>
    <p:sldId id="257" r:id="rId8"/>
    <p:sldId id="258" r:id="rId9"/>
    <p:sldId id="259" r:id="rId10"/>
    <p:sldId id="260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A7DB1-70C9-3B40-89D0-1692CC73E2C6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7DF07-29E1-CA4E-ACCE-21F5776E7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56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7DF07-29E1-CA4E-ACCE-21F5776E7B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57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7DF07-29E1-CA4E-ACCE-21F5776E7B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0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7DF07-29E1-CA4E-ACCE-21F5776E7B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9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7DF07-29E1-CA4E-ACCE-21F5776E7B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64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4CCA-1459-5F40-AD67-46A29879F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9345A-1805-394C-9B7C-F9B102964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6140A-865A-FA4B-A373-FF6A5C1E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680B7-96A4-8F4D-9B03-C0712B89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31EE2-A278-DC45-8735-95BE7650C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9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14D4-526E-894F-9135-DC778EC3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76D2D-DB34-F540-A5B0-C8B2A713C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41675-0C27-A846-8532-B9AD648A2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532F5-2D3C-474C-ABB2-758930664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BED21-DF55-9640-9A98-9C6183FF3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15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FD42AA-C2BF-FD41-887C-D400D0E2D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CBE5E-9D25-4840-93B2-0BEC0E68A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5A042-0A29-9946-9E85-156F2503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AFD02-D6DA-AA4D-B2B5-DC0A1DBF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E222B-8F87-A543-A130-A493ABEFA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456D-7A16-DD4C-831C-10B2F1E7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B6387-BE07-C64B-9712-0BB317A55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7AD37-5C4E-F84E-8206-033C539E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A89D1-36DF-7247-9C78-CF12D9A7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0827A-4D76-D249-86E4-298E0026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3135-0D11-F94E-A016-4E425391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2A94A-F519-D14D-8ABC-A48D697ED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3CDEC-D597-FC4A-A583-F6C41F74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81622-4952-C847-97D5-E197E4EA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B8C8B-F996-984B-90BE-92A2A618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24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EC9B-C7B4-4141-B098-7B0AFBBD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489AA-0211-5E4F-92F3-DC09A0818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FF12A-854E-924B-BB84-4B5D381D7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3D924-DCAC-0444-AC3E-25D08CB39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5C4E2-A22B-6641-AB4E-DBAC40B4D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1F6C1-964D-0741-AA2F-AAF3F2CD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87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C9D3F-073F-4046-B028-3FE24F41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C20F8-6589-5B49-A4B0-5800DFE4F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2AE5F-AF9D-E340-964A-3213D1968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3C5B6-A97F-5C4C-B9BA-6A07AEB1A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F98FC-C701-9B47-89F6-BB6F9FD10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A0D729-EDA5-3A4F-972E-E0298FDD4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C12A3-6C37-7044-8FC4-4FD98470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8DB15A-8E22-8745-B0DC-4F9F09C47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4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EC4A-9A77-4A49-B509-4E5769C2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03F00C-1CCC-2D43-B2BD-D2D16BCF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5F9A6-0C0E-7149-8371-58549CDA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EF9ED-E648-B64E-A46E-32399B5C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6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245695-6FDE-544D-A2C9-4418C2449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109726-7B0F-D74D-9DD2-A19A0917E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BD8D0-7024-834D-AFCC-31350010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98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4EA4B-4352-1A4F-A829-68C39789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8246A-E996-D949-AAE1-A7A84EE3F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5EA00-0450-D040-8AA5-776C73AD5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D89BD-36F2-0F45-80D7-189EE6D66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C08E8-D218-3E45-9BB2-6D095EF2D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A0019-2F7E-2C46-854F-0E5B6CED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5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16722-CDA8-A443-944B-9ECA2504E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4BC4D5-178F-4549-87B9-C4FCBF0CF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56DEC-42E8-7946-B6E6-D614ACDF3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BEA54-3071-F542-A342-D68141702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7EA28-022E-6F45-87A9-D0F0B8D0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FA908-87AE-AE4F-94AD-6D163065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2C630A-9D73-054E-8126-73D24062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6B9EB-08F2-0343-AA45-C0DC7F66D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069B6-D3D3-8D4E-ADB1-2F15D4CEB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B6C54-D0D3-6844-AD04-A7293A2D8173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61C2E-5905-9549-9414-44E4C43B3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045A3-1ECC-A44F-92AC-23C737B30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3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50CA-EFCD-6E4C-A3BA-40B440A15D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Dataset Analysis</a:t>
            </a:r>
          </a:p>
        </p:txBody>
      </p:sp>
    </p:spTree>
    <p:extLst>
      <p:ext uri="{BB962C8B-B14F-4D97-AF65-F5344CB8AC3E}">
        <p14:creationId xmlns:p14="http://schemas.microsoft.com/office/powerpoint/2010/main" val="1602857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A16E-5B07-A94C-9AA8-9F226A1A1D1D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" pitchFamily="2" charset="0"/>
              </a:rPr>
              <a:t>BLS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411EF-958A-B649-AF19-80B77BA3AC24}"/>
              </a:ext>
            </a:extLst>
          </p:cNvPr>
          <p:cNvSpPr txBox="1"/>
          <p:nvPr/>
        </p:nvSpPr>
        <p:spPr>
          <a:xfrm>
            <a:off x="209361" y="710955"/>
            <a:ext cx="429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Only sigma regions between 3 sigma and 7 sigma are highlighted.</a:t>
            </a:r>
          </a:p>
          <a:p>
            <a:r>
              <a:rPr lang="en-US" sz="1200" dirty="0"/>
              <a:t>The red line is the mean for the series, while the black lines at each edge are the min and max. The upper x-ticks are the min/max, while the lower x-ticks are the sigma values.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A1454-C770-8D4A-A6D9-2C18B4F64F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3102796"/>
            <a:ext cx="7614863" cy="3807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66A39F-DA8B-2742-ADDD-BA43649FA9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7139" y="-98462"/>
            <a:ext cx="7614861" cy="380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201EEA-B590-C04A-9BD3-012BA6083749}"/>
              </a:ext>
            </a:extLst>
          </p:cNvPr>
          <p:cNvSpPr txBox="1"/>
          <p:nvPr/>
        </p:nvSpPr>
        <p:spPr>
          <a:xfrm>
            <a:off x="8280115" y="4713304"/>
            <a:ext cx="3246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	Cn2	</a:t>
            </a:r>
            <a:r>
              <a:rPr lang="en-US" sz="1200" dirty="0" err="1"/>
              <a:t>solar_zenith_angle</a:t>
            </a:r>
            <a:endParaRPr lang="en-US" sz="1200" dirty="0"/>
          </a:p>
          <a:p>
            <a:r>
              <a:rPr lang="en-US" sz="1200" dirty="0"/>
              <a:t>percent	100	100</a:t>
            </a:r>
          </a:p>
          <a:p>
            <a:r>
              <a:rPr lang="en-US" sz="1200" dirty="0"/>
              <a:t>total	1070931	1070931</a:t>
            </a:r>
          </a:p>
          <a:p>
            <a:r>
              <a:rPr lang="en-US" sz="1200" dirty="0"/>
              <a:t>value count	1070931	1070931</a:t>
            </a:r>
          </a:p>
          <a:p>
            <a:r>
              <a:rPr lang="en-US" sz="1200" dirty="0"/>
              <a:t>nan count	0	0</a:t>
            </a:r>
          </a:p>
          <a:p>
            <a:r>
              <a:rPr lang="en-US" sz="1200" dirty="0"/>
              <a:t>cadence mean	00:01:13.40	00:01:13.40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C6D24-40F0-DF43-81A8-72EC62B07FFC}"/>
              </a:ext>
            </a:extLst>
          </p:cNvPr>
          <p:cNvSpPr txBox="1"/>
          <p:nvPr/>
        </p:nvSpPr>
        <p:spPr>
          <a:xfrm>
            <a:off x="8463450" y="3886036"/>
            <a:ext cx="28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stats below show the value and nan counts for each column. The percent row is the density percent of the column.</a:t>
            </a:r>
          </a:p>
        </p:txBody>
      </p:sp>
    </p:spTree>
    <p:extLst>
      <p:ext uri="{BB962C8B-B14F-4D97-AF65-F5344CB8AC3E}">
        <p14:creationId xmlns:p14="http://schemas.microsoft.com/office/powerpoint/2010/main" val="50357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F67858-371D-434B-8C69-15544BE3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6760" y="-82193"/>
            <a:ext cx="9565239" cy="3188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B8065-0EC3-8D49-98DC-C7338318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948397"/>
            <a:ext cx="12192000" cy="406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D1B9DA-EAD5-814F-BED4-C7D916120FA1}"/>
              </a:ext>
            </a:extLst>
          </p:cNvPr>
          <p:cNvSpPr txBox="1"/>
          <p:nvPr/>
        </p:nvSpPr>
        <p:spPr>
          <a:xfrm>
            <a:off x="209361" y="710955"/>
            <a:ext cx="241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Ranges: 2017-05-17 21:42:23</a:t>
            </a:r>
          </a:p>
          <a:p>
            <a:r>
              <a:rPr lang="en-US" sz="1200" dirty="0"/>
              <a:t>        to   2019-01-13 20:29:19</a:t>
            </a:r>
          </a:p>
          <a:p>
            <a:r>
              <a:rPr lang="en-US" sz="1200" dirty="0"/>
              <a:t>Mean cadence = 00:00:05.058</a:t>
            </a:r>
          </a:p>
          <a:p>
            <a:endParaRPr lang="en-US" sz="1200" dirty="0"/>
          </a:p>
          <a:p>
            <a:r>
              <a:rPr lang="en-US" sz="1200" dirty="0"/>
              <a:t>The Data vs Time plot to the right is normalized.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EEFA05-D13C-1C4F-AFBF-492C1C426EB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Day</a:t>
            </a:r>
          </a:p>
        </p:txBody>
      </p:sp>
    </p:spTree>
    <p:extLst>
      <p:ext uri="{BB962C8B-B14F-4D97-AF65-F5344CB8AC3E}">
        <p14:creationId xmlns:p14="http://schemas.microsoft.com/office/powerpoint/2010/main" val="4029046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0C1B2-AF11-DB4F-A231-66818544830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Day</a:t>
            </a:r>
          </a:p>
          <a:p>
            <a:endParaRPr lang="en-US" dirty="0">
              <a:latin typeface="Time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E0CA4-B13F-0B4E-BE62-6E5CD15C9C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44953" y="710955"/>
            <a:ext cx="6147047" cy="6147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2650E-8357-574B-B765-2CBEB75D252A}"/>
              </a:ext>
            </a:extLst>
          </p:cNvPr>
          <p:cNvSpPr txBox="1"/>
          <p:nvPr/>
        </p:nvSpPr>
        <p:spPr>
          <a:xfrm>
            <a:off x="209361" y="710955"/>
            <a:ext cx="2605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There were no </a:t>
            </a:r>
            <a:r>
              <a:rPr lang="en-US" sz="1200" dirty="0" err="1"/>
              <a:t>NaNs</a:t>
            </a:r>
            <a:r>
              <a:rPr lang="en-US" sz="1200" dirty="0"/>
              <a:t> in the columns so there is no </a:t>
            </a:r>
            <a:r>
              <a:rPr lang="en-US" sz="1200" dirty="0" err="1"/>
              <a:t>NaN</a:t>
            </a:r>
            <a:r>
              <a:rPr lang="en-US" sz="1200" dirty="0"/>
              <a:t> correlation heatmap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77B52-9BED-E64C-A409-38A6A33F6012}"/>
              </a:ext>
            </a:extLst>
          </p:cNvPr>
          <p:cNvSpPr txBox="1"/>
          <p:nvPr/>
        </p:nvSpPr>
        <p:spPr>
          <a:xfrm>
            <a:off x="560072" y="4204783"/>
            <a:ext cx="4133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	o(I)_I	r0	</a:t>
            </a:r>
            <a:r>
              <a:rPr lang="en-US" sz="1200" dirty="0" err="1"/>
              <a:t>sun_zenith_angle</a:t>
            </a:r>
            <a:endParaRPr lang="en-US" sz="1200" dirty="0"/>
          </a:p>
          <a:p>
            <a:r>
              <a:rPr lang="en-US" sz="1200" dirty="0"/>
              <a:t>percent	100	100	100</a:t>
            </a:r>
          </a:p>
          <a:p>
            <a:r>
              <a:rPr lang="en-US" sz="1200" dirty="0"/>
              <a:t>total	10350049	10350049	10350049</a:t>
            </a:r>
          </a:p>
          <a:p>
            <a:r>
              <a:rPr lang="en-US" sz="1200" dirty="0"/>
              <a:t>value count	10350049	10350049	10350049</a:t>
            </a:r>
          </a:p>
          <a:p>
            <a:r>
              <a:rPr lang="en-US" sz="1200" dirty="0"/>
              <a:t>nan count	0	0	0</a:t>
            </a:r>
          </a:p>
          <a:p>
            <a:r>
              <a:rPr lang="en-US" sz="1200" dirty="0"/>
              <a:t>cadence mean	00:00:05.06	00:00:05.06	00:00:05.06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851B9-A22B-744A-88A8-9E1A36A85994}"/>
              </a:ext>
            </a:extLst>
          </p:cNvPr>
          <p:cNvSpPr txBox="1"/>
          <p:nvPr/>
        </p:nvSpPr>
        <p:spPr>
          <a:xfrm>
            <a:off x="560072" y="3235286"/>
            <a:ext cx="28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stats below show the value and nan counts for each column. The percent row is the density percent of the column.</a:t>
            </a:r>
          </a:p>
        </p:txBody>
      </p:sp>
    </p:spTree>
    <p:extLst>
      <p:ext uri="{BB962C8B-B14F-4D97-AF65-F5344CB8AC3E}">
        <p14:creationId xmlns:p14="http://schemas.microsoft.com/office/powerpoint/2010/main" val="167151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9B77200-C90B-894B-9DE0-28200CF47130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Day</a:t>
            </a:r>
          </a:p>
          <a:p>
            <a:endParaRPr lang="en-US" dirty="0">
              <a:latin typeface="Time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E3693-BC17-8D43-A0D0-54C584DF6A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6040" y="525666"/>
            <a:ext cx="6112040" cy="2037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8926E-19C7-914F-AFAB-D425D96E4F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79960" y="533686"/>
            <a:ext cx="6096000" cy="203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3CCB90-B8AC-284B-A626-27A3C515EF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6040" y="2635346"/>
            <a:ext cx="6096000" cy="203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B48F65-85AA-2247-8B71-44DDF65D3D7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96001" y="2635346"/>
            <a:ext cx="6095997" cy="20319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E52A5E-61BF-ED46-95FF-3D8B24E4F2F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040" y="4742352"/>
            <a:ext cx="6095999" cy="2031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701255-B1C4-3B4C-93DC-B843B96BD7C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063921" y="4745025"/>
            <a:ext cx="6112038" cy="20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0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A16E-5B07-A94C-9AA8-9F226A1A1D1D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Day</a:t>
            </a:r>
          </a:p>
          <a:p>
            <a:endParaRPr lang="en-US" dirty="0">
              <a:latin typeface="Tim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411EF-958A-B649-AF19-80B77BA3AC24}"/>
              </a:ext>
            </a:extLst>
          </p:cNvPr>
          <p:cNvSpPr txBox="1"/>
          <p:nvPr/>
        </p:nvSpPr>
        <p:spPr>
          <a:xfrm>
            <a:off x="209361" y="710955"/>
            <a:ext cx="429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Only sigma regions between 3 sigma and 7 sigma are highlighted.</a:t>
            </a:r>
          </a:p>
          <a:p>
            <a:r>
              <a:rPr lang="en-US" sz="1200" dirty="0"/>
              <a:t>The red line is the mean for the series, while the black lines at each edge are the min and max. The upper x-ticks are the min/max, while the lower x-ticks are the sigma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45A6F-25BC-0744-B547-7AFE6994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30766" y="710955"/>
            <a:ext cx="5751870" cy="2875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F1877-2C0C-F94E-B69B-0AD4010049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148922"/>
            <a:ext cx="5751873" cy="2875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440B49-FBBE-A847-BB97-C7175215DC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30763" y="3586890"/>
            <a:ext cx="5751873" cy="287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6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F67858-371D-434B-8C69-15544BE3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6760" y="-82193"/>
            <a:ext cx="9565239" cy="3188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B8065-0EC3-8D49-98DC-C7338318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948397"/>
            <a:ext cx="12192000" cy="406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D1B9DA-EAD5-814F-BED4-C7D916120FA1}"/>
              </a:ext>
            </a:extLst>
          </p:cNvPr>
          <p:cNvSpPr txBox="1"/>
          <p:nvPr/>
        </p:nvSpPr>
        <p:spPr>
          <a:xfrm>
            <a:off x="209361" y="710955"/>
            <a:ext cx="241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Ranges: 2018-04-18 05:03:01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/>
              <a:t>        to   2020-09-18 10:55:59</a:t>
            </a:r>
          </a:p>
          <a:p>
            <a:r>
              <a:rPr lang="en-US" sz="1200" dirty="0"/>
              <a:t>Mean cadence = 00:08:21.08</a:t>
            </a:r>
          </a:p>
          <a:p>
            <a:endParaRPr lang="en-US" sz="1200" dirty="0"/>
          </a:p>
          <a:p>
            <a:r>
              <a:rPr lang="en-US" sz="1200" dirty="0"/>
              <a:t>The Data vs Time plot to the right is normalized.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EEFA05-D13C-1C4F-AFBF-492C1C426EB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Night</a:t>
            </a:r>
          </a:p>
        </p:txBody>
      </p:sp>
    </p:spTree>
    <p:extLst>
      <p:ext uri="{BB962C8B-B14F-4D97-AF65-F5344CB8AC3E}">
        <p14:creationId xmlns:p14="http://schemas.microsoft.com/office/powerpoint/2010/main" val="75870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0C1B2-AF11-DB4F-A231-66818544830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Night</a:t>
            </a:r>
          </a:p>
          <a:p>
            <a:endParaRPr lang="en-US" dirty="0">
              <a:latin typeface="Time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E0CA4-B13F-0B4E-BE62-6E5CD15C9C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44953" y="710955"/>
            <a:ext cx="6147047" cy="6147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452FB3-B897-5C45-8198-9F7A4742D96A}"/>
              </a:ext>
            </a:extLst>
          </p:cNvPr>
          <p:cNvSpPr txBox="1"/>
          <p:nvPr/>
        </p:nvSpPr>
        <p:spPr>
          <a:xfrm>
            <a:off x="209361" y="710955"/>
            <a:ext cx="2605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There were no </a:t>
            </a:r>
            <a:r>
              <a:rPr lang="en-US" sz="1200" dirty="0" err="1"/>
              <a:t>NaNs</a:t>
            </a:r>
            <a:r>
              <a:rPr lang="en-US" sz="1200" dirty="0"/>
              <a:t> in the columns so there is no </a:t>
            </a:r>
            <a:r>
              <a:rPr lang="en-US" sz="1200" dirty="0" err="1"/>
              <a:t>NaN</a:t>
            </a:r>
            <a:r>
              <a:rPr lang="en-US" sz="1200" dirty="0"/>
              <a:t> correlation heatmap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66EE0-CAEA-B743-993E-70219000B73D}"/>
              </a:ext>
            </a:extLst>
          </p:cNvPr>
          <p:cNvSpPr txBox="1"/>
          <p:nvPr/>
        </p:nvSpPr>
        <p:spPr>
          <a:xfrm>
            <a:off x="560072" y="4204783"/>
            <a:ext cx="40492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	</a:t>
            </a:r>
            <a:r>
              <a:rPr lang="en-US" sz="1200" dirty="0" err="1"/>
              <a:t>datenum</a:t>
            </a:r>
            <a:r>
              <a:rPr lang="en-US" sz="1200" dirty="0"/>
              <a:t>	r0	</a:t>
            </a:r>
            <a:r>
              <a:rPr lang="en-US" sz="1200" dirty="0" err="1"/>
              <a:t>sun_zenith_angle</a:t>
            </a:r>
            <a:endParaRPr lang="en-US" sz="1200" dirty="0"/>
          </a:p>
          <a:p>
            <a:r>
              <a:rPr lang="en-US" sz="1200" dirty="0"/>
              <a:t>percent	100	100	100</a:t>
            </a:r>
          </a:p>
          <a:p>
            <a:r>
              <a:rPr lang="en-US" sz="1200" dirty="0"/>
              <a:t>total	152468	152468	152468</a:t>
            </a:r>
          </a:p>
          <a:p>
            <a:r>
              <a:rPr lang="en-US" sz="1200" dirty="0"/>
              <a:t>value count	152468	152468	152468</a:t>
            </a:r>
          </a:p>
          <a:p>
            <a:r>
              <a:rPr lang="en-US" sz="1200" dirty="0"/>
              <a:t>nan count	0	0	0</a:t>
            </a:r>
          </a:p>
          <a:p>
            <a:r>
              <a:rPr lang="en-US" sz="1200" dirty="0"/>
              <a:t>cadence mean	00:08:21.08	00:08:21.08	00:08:21.084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675C0-5A82-6A47-87FC-1D448E2DAAFD}"/>
              </a:ext>
            </a:extLst>
          </p:cNvPr>
          <p:cNvSpPr txBox="1"/>
          <p:nvPr/>
        </p:nvSpPr>
        <p:spPr>
          <a:xfrm>
            <a:off x="560072" y="3235286"/>
            <a:ext cx="28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stats below show the value and nan counts for each column. The percent row is the density percent of the column.</a:t>
            </a:r>
          </a:p>
        </p:txBody>
      </p:sp>
    </p:spTree>
    <p:extLst>
      <p:ext uri="{BB962C8B-B14F-4D97-AF65-F5344CB8AC3E}">
        <p14:creationId xmlns:p14="http://schemas.microsoft.com/office/powerpoint/2010/main" val="83333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9B77200-C90B-894B-9DE0-28200CF47130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Night</a:t>
            </a:r>
          </a:p>
          <a:p>
            <a:endParaRPr lang="en-US" dirty="0">
              <a:latin typeface="Time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E3693-BC17-8D43-A0D0-54C584DF6A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6040" y="525666"/>
            <a:ext cx="6112040" cy="2037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8926E-19C7-914F-AFAB-D425D96E4F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79960" y="533686"/>
            <a:ext cx="6096000" cy="203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3CCB90-B8AC-284B-A626-27A3C515EF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6040" y="2635346"/>
            <a:ext cx="6096000" cy="203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B48F65-85AA-2247-8B71-44DDF65D3D7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96001" y="2635346"/>
            <a:ext cx="6095997" cy="20319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E52A5E-61BF-ED46-95FF-3D8B24E4F2F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040" y="4742352"/>
            <a:ext cx="6095999" cy="2031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701255-B1C4-3B4C-93DC-B843B96BD7C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063921" y="4745025"/>
            <a:ext cx="6112038" cy="20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81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A16E-5B07-A94C-9AA8-9F226A1A1D1D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Night</a:t>
            </a:r>
          </a:p>
          <a:p>
            <a:endParaRPr lang="en-US" dirty="0">
              <a:latin typeface="Tim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411EF-958A-B649-AF19-80B77BA3AC24}"/>
              </a:ext>
            </a:extLst>
          </p:cNvPr>
          <p:cNvSpPr txBox="1"/>
          <p:nvPr/>
        </p:nvSpPr>
        <p:spPr>
          <a:xfrm>
            <a:off x="209361" y="710955"/>
            <a:ext cx="429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Only sigma regions between 3 sigma and 7 sigma are highlighted.</a:t>
            </a:r>
          </a:p>
          <a:p>
            <a:r>
              <a:rPr lang="en-US" sz="1200" dirty="0"/>
              <a:t>The red line is the mean for the series, while the black lines at each edge are the min and max. The upper x-ticks are the min/max, while the lower x-ticks are the sigma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45A6F-25BC-0744-B547-7AFE6994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404" y="0"/>
            <a:ext cx="4673232" cy="2336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F1877-2C0C-F94E-B69B-0AD401004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79" y="2336616"/>
            <a:ext cx="4673231" cy="2336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440B49-FBBE-A847-BB97-C7175215D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405" y="2304167"/>
            <a:ext cx="4673231" cy="2336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52B5CA-3A3A-A24C-9AAA-029EE921C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979" y="4608333"/>
            <a:ext cx="4673231" cy="23366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D4AC92-5074-E24F-B08D-D21CDF78D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406" y="4608333"/>
            <a:ext cx="4673231" cy="233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51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F67858-371D-434B-8C69-15544BE3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6760" y="-82193"/>
            <a:ext cx="9565239" cy="3188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B8065-0EC3-8D49-98DC-C7338318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948397"/>
            <a:ext cx="12192000" cy="406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D1B9DA-EAD5-814F-BED4-C7D916120FA1}"/>
              </a:ext>
            </a:extLst>
          </p:cNvPr>
          <p:cNvSpPr txBox="1"/>
          <p:nvPr/>
        </p:nvSpPr>
        <p:spPr>
          <a:xfrm>
            <a:off x="209361" y="710955"/>
            <a:ext cx="241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Ranges: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2017-05-17 19:36:00</a:t>
            </a:r>
          </a:p>
          <a:p>
            <a:r>
              <a:rPr lang="en-US" sz="1200" dirty="0"/>
              <a:t>        to   2020-09-01 17:05:00</a:t>
            </a:r>
          </a:p>
          <a:p>
            <a:r>
              <a:rPr lang="en-US" sz="1200" dirty="0"/>
              <a:t>Mean cadence = 00:01:03.045</a:t>
            </a:r>
          </a:p>
          <a:p>
            <a:endParaRPr lang="en-US" sz="1200" dirty="0"/>
          </a:p>
          <a:p>
            <a:r>
              <a:rPr lang="en-US" sz="1200" dirty="0"/>
              <a:t>The Data vs Time plot to the right is normalized.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EEFA05-D13C-1C4F-AFBF-492C1C426EB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Weather</a:t>
            </a:r>
          </a:p>
        </p:txBody>
      </p:sp>
    </p:spTree>
    <p:extLst>
      <p:ext uri="{BB962C8B-B14F-4D97-AF65-F5344CB8AC3E}">
        <p14:creationId xmlns:p14="http://schemas.microsoft.com/office/powerpoint/2010/main" val="2635658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0C1B2-AF11-DB4F-A231-66818544830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Weather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E0CA4-B13F-0B4E-BE62-6E5CD15C9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953" y="710955"/>
            <a:ext cx="6147047" cy="614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7D4BE5-33F6-B842-877B-A7D6231C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0955"/>
            <a:ext cx="6147045" cy="614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1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9B77200-C90B-894B-9DE0-28200CF47130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Weather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E3693-BC17-8D43-A0D0-54C584DF6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40" y="525666"/>
            <a:ext cx="6112040" cy="2037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8926E-19C7-914F-AFAB-D425D96E4F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79960" y="533686"/>
            <a:ext cx="6096000" cy="203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3CCB90-B8AC-284B-A626-27A3C515E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40" y="2635346"/>
            <a:ext cx="6096000" cy="203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B48F65-85AA-2247-8B71-44DDF65D3D7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96000" y="2635346"/>
            <a:ext cx="6095999" cy="20319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E52A5E-61BF-ED46-95FF-3D8B24E4F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40" y="4742352"/>
            <a:ext cx="6095999" cy="203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701255-B1C4-3B4C-93DC-B843B96BD7C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063920" y="4745025"/>
            <a:ext cx="6112040" cy="20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83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9B77200-C90B-894B-9DE0-28200CF47130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Weather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E3693-BC17-8D43-A0D0-54C584DF6A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6040" y="525666"/>
            <a:ext cx="6112040" cy="2037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8926E-19C7-914F-AFAB-D425D96E4F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79960" y="533686"/>
            <a:ext cx="6096000" cy="203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3CCB90-B8AC-284B-A626-27A3C515EF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6040" y="2635346"/>
            <a:ext cx="6096000" cy="203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B48F65-85AA-2247-8B71-44DDF65D3D7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96001" y="2635346"/>
            <a:ext cx="6095997" cy="2031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4F5A4-C683-2841-B101-B85CC17F5C25}"/>
              </a:ext>
            </a:extLst>
          </p:cNvPr>
          <p:cNvSpPr txBox="1"/>
          <p:nvPr/>
        </p:nvSpPr>
        <p:spPr>
          <a:xfrm>
            <a:off x="6348192" y="5150006"/>
            <a:ext cx="5559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	pressure	</a:t>
            </a:r>
            <a:r>
              <a:rPr lang="en-US" sz="1200" dirty="0" err="1"/>
              <a:t>rel</a:t>
            </a:r>
            <a:r>
              <a:rPr lang="en-US" sz="1200" dirty="0"/>
              <a:t> humidity	temperature	wind direction	</a:t>
            </a:r>
            <a:r>
              <a:rPr lang="en-US" sz="1200" dirty="0" err="1"/>
              <a:t>wind_speed</a:t>
            </a:r>
            <a:endParaRPr lang="en-US" sz="1200" dirty="0"/>
          </a:p>
          <a:p>
            <a:r>
              <a:rPr lang="en-US" sz="1200" dirty="0"/>
              <a:t>percent	97.4115	92.5694	92.5696	99.9657	99.9692</a:t>
            </a:r>
          </a:p>
          <a:p>
            <a:r>
              <a:rPr lang="en-US" sz="1200" dirty="0"/>
              <a:t>total	1648505	1648505	1648505	1648505	1648505</a:t>
            </a:r>
          </a:p>
          <a:p>
            <a:r>
              <a:rPr lang="en-US" sz="1200" dirty="0"/>
              <a:t>value count	1605834	1526011	1526015	1647939	1647997</a:t>
            </a:r>
          </a:p>
          <a:p>
            <a:r>
              <a:rPr lang="en-US" sz="1200" dirty="0"/>
              <a:t>nan count	42671	122494	122490	566	508</a:t>
            </a:r>
          </a:p>
          <a:p>
            <a:r>
              <a:rPr lang="en-US" sz="1200" dirty="0"/>
              <a:t>cadence mean	00:01:04.72	00:01:08.11	00:01:08.11	00:01:03.067	00:01:03.06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B5ED9-0548-444F-B887-0383DBA021F6}"/>
              </a:ext>
            </a:extLst>
          </p:cNvPr>
          <p:cNvSpPr txBox="1"/>
          <p:nvPr/>
        </p:nvSpPr>
        <p:spPr>
          <a:xfrm>
            <a:off x="3216037" y="5427004"/>
            <a:ext cx="28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stats to the right show the value and nan counts for each column. The percent row is the density percent of the column.</a:t>
            </a:r>
          </a:p>
        </p:txBody>
      </p:sp>
    </p:spTree>
    <p:extLst>
      <p:ext uri="{BB962C8B-B14F-4D97-AF65-F5344CB8AC3E}">
        <p14:creationId xmlns:p14="http://schemas.microsoft.com/office/powerpoint/2010/main" val="215116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A16E-5B07-A94C-9AA8-9F226A1A1D1D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Weather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411EF-958A-B649-AF19-80B77BA3AC24}"/>
              </a:ext>
            </a:extLst>
          </p:cNvPr>
          <p:cNvSpPr txBox="1"/>
          <p:nvPr/>
        </p:nvSpPr>
        <p:spPr>
          <a:xfrm>
            <a:off x="209361" y="710955"/>
            <a:ext cx="429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Only sigma regions between 3 sigma and 7 sigma are highlighted.</a:t>
            </a:r>
          </a:p>
          <a:p>
            <a:r>
              <a:rPr lang="en-US" sz="1200" dirty="0"/>
              <a:t>The red line is the mean for the series, while the black lines at each edge are the min and max. The upper x-ticks are the min/max, while the lower x-ticks are the sigma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45A6F-25BC-0744-B547-7AFE6994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404" y="0"/>
            <a:ext cx="4673232" cy="2336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F1877-2C0C-F94E-B69B-0AD401004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79" y="2336616"/>
            <a:ext cx="4673231" cy="2336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440B49-FBBE-A847-BB97-C7175215D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405" y="2304167"/>
            <a:ext cx="4673231" cy="2336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52B5CA-3A3A-A24C-9AAA-029EE921C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979" y="4608333"/>
            <a:ext cx="4673231" cy="23366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D4AC92-5074-E24F-B08D-D21CDF78D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406" y="4608333"/>
            <a:ext cx="4673231" cy="233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60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F67858-371D-434B-8C69-15544BE3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6760" y="-82193"/>
            <a:ext cx="9565239" cy="3188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B8065-0EC3-8D49-98DC-C7338318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948397"/>
            <a:ext cx="12192000" cy="406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D1B9DA-EAD5-814F-BED4-C7D916120FA1}"/>
              </a:ext>
            </a:extLst>
          </p:cNvPr>
          <p:cNvSpPr txBox="1"/>
          <p:nvPr/>
        </p:nvSpPr>
        <p:spPr>
          <a:xfrm>
            <a:off x="209361" y="710955"/>
            <a:ext cx="2417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Ranges: 2018-05-03 20:36:00</a:t>
            </a:r>
          </a:p>
          <a:p>
            <a:r>
              <a:rPr lang="en-US" sz="1200" dirty="0"/>
              <a:t>        to   2020-10-29 18:45:00</a:t>
            </a:r>
          </a:p>
          <a:p>
            <a:r>
              <a:rPr lang="en-US" sz="1200" dirty="0"/>
              <a:t>Mean cadence = 00:01:04.35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The Data vs Time plot to the right is normalized.</a:t>
            </a:r>
          </a:p>
          <a:p>
            <a:endParaRPr lang="en-US" sz="1200" dirty="0"/>
          </a:p>
          <a:p>
            <a:r>
              <a:rPr lang="en-US" sz="1200" dirty="0"/>
              <a:t>A cadence of 00:00:00 implies duplicate timestamps.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EEFA05-D13C-1C4F-AFBF-492C1C426EB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" pitchFamily="2" charset="0"/>
              </a:rPr>
              <a:t>BLS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384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4CC87-0B27-8641-9BE8-15F332BE86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445842"/>
            <a:ext cx="6045975" cy="6045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6411EF-958A-B649-AF19-80B77BA3AC24}"/>
              </a:ext>
            </a:extLst>
          </p:cNvPr>
          <p:cNvSpPr txBox="1"/>
          <p:nvPr/>
        </p:nvSpPr>
        <p:spPr>
          <a:xfrm>
            <a:off x="209361" y="710955"/>
            <a:ext cx="261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There were no </a:t>
            </a:r>
            <a:r>
              <a:rPr lang="en-US" sz="1200" dirty="0" err="1"/>
              <a:t>NaNs</a:t>
            </a:r>
            <a:r>
              <a:rPr lang="en-US" sz="1200" dirty="0"/>
              <a:t> in the columns so there is no </a:t>
            </a:r>
            <a:r>
              <a:rPr lang="en-US" sz="1200" dirty="0" err="1"/>
              <a:t>NaN</a:t>
            </a:r>
            <a:r>
              <a:rPr lang="en-US" sz="1200" dirty="0"/>
              <a:t> correlation heatmap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20C1B2-AF11-DB4F-A231-66818544830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" pitchFamily="2" charset="0"/>
              </a:rPr>
              <a:t>BLS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12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6411EF-958A-B649-AF19-80B77BA3AC24}"/>
              </a:ext>
            </a:extLst>
          </p:cNvPr>
          <p:cNvSpPr txBox="1"/>
          <p:nvPr/>
        </p:nvSpPr>
        <p:spPr>
          <a:xfrm>
            <a:off x="209361" y="710955"/>
            <a:ext cx="515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Daily average values for each year per column. The plot to the right is the </a:t>
            </a:r>
            <a:r>
              <a:rPr lang="en-US" sz="1200" dirty="0" err="1"/>
              <a:t>Matlab</a:t>
            </a:r>
            <a:r>
              <a:rPr lang="en-US" sz="1200" dirty="0"/>
              <a:t> </a:t>
            </a:r>
            <a:r>
              <a:rPr lang="en-US" sz="1200" dirty="0" err="1"/>
              <a:t>datenum</a:t>
            </a:r>
            <a:r>
              <a:rPr lang="en-US" sz="1200" dirty="0"/>
              <a:t> column which makes it easy to see where the gaps in the data are for each year.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191DA-0F04-684A-8ADF-B8F2FE366C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3" y="1812861"/>
            <a:ext cx="7691790" cy="2563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B51435-EF3F-D04E-864E-9B993CB9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42570" y="-1"/>
            <a:ext cx="6349431" cy="2116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1607F9-4E3B-9244-9A0A-489BB125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3" y="4247836"/>
            <a:ext cx="7691790" cy="256393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9B77200-C90B-894B-9DE0-28200CF47130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" pitchFamily="2" charset="0"/>
              </a:rPr>
              <a:t>BLS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05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7475</TotalTime>
  <Words>729</Words>
  <Application>Microsoft Macintosh PowerPoint</Application>
  <PresentationFormat>Widescreen</PresentationFormat>
  <Paragraphs>82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</vt:lpstr>
      <vt:lpstr>Office Theme</vt:lpstr>
      <vt:lpstr>Dataset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</cp:revision>
  <dcterms:created xsi:type="dcterms:W3CDTF">2020-11-04T23:54:09Z</dcterms:created>
  <dcterms:modified xsi:type="dcterms:W3CDTF">2020-11-25T20:58:55Z</dcterms:modified>
</cp:coreProperties>
</file>